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8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309" r:id="rId20"/>
    <p:sldId id="282" r:id="rId21"/>
    <p:sldId id="279" r:id="rId22"/>
    <p:sldId id="266" r:id="rId23"/>
    <p:sldId id="284" r:id="rId24"/>
    <p:sldId id="285" r:id="rId25"/>
    <p:sldId id="273" r:id="rId26"/>
    <p:sldId id="300" r:id="rId27"/>
    <p:sldId id="301" r:id="rId28"/>
    <p:sldId id="270" r:id="rId29"/>
    <p:sldId id="306" r:id="rId30"/>
    <p:sldId id="307" r:id="rId31"/>
    <p:sldId id="272" r:id="rId32"/>
    <p:sldId id="283" r:id="rId33"/>
    <p:sldId id="291" r:id="rId34"/>
    <p:sldId id="286" r:id="rId35"/>
    <p:sldId id="287" r:id="rId36"/>
    <p:sldId id="288" r:id="rId37"/>
    <p:sldId id="289" r:id="rId38"/>
    <p:sldId id="292" r:id="rId39"/>
    <p:sldId id="290" r:id="rId40"/>
    <p:sldId id="293" r:id="rId41"/>
    <p:sldId id="294" r:id="rId42"/>
    <p:sldId id="304" r:id="rId43"/>
    <p:sldId id="305" r:id="rId44"/>
    <p:sldId id="302" r:id="rId45"/>
    <p:sldId id="303" r:id="rId46"/>
    <p:sldId id="310" r:id="rId47"/>
    <p:sldId id="296" r:id="rId48"/>
    <p:sldId id="295" r:id="rId49"/>
    <p:sldId id="297" r:id="rId50"/>
    <p:sldId id="262" r:id="rId51"/>
    <p:sldId id="299" r:id="rId52"/>
    <p:sldId id="29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30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ffinelayer.com/pixsr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emini.google.com/app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6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72.jpeg"/><Relationship Id="rId10" Type="http://schemas.openxmlformats.org/officeDocument/2006/relationships/image" Target="../media/image75.emf"/><Relationship Id="rId4" Type="http://schemas.openxmlformats.org/officeDocument/2006/relationships/image" Target="../media/image71.png"/><Relationship Id="rId9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umalabs.ai/dream-machine" TargetMode="External"/><Relationship Id="rId2" Type="http://schemas.openxmlformats.org/officeDocument/2006/relationships/hyperlink" Target="https://www.midjourney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products/firefly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ai.com/index/emergent-tool-u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61FF-B1E1-15CE-EA04-5D58C2642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 </a:t>
            </a:r>
            <a:br>
              <a:rPr lang="en-US" dirty="0"/>
            </a:br>
            <a:r>
              <a:rPr lang="en-US" dirty="0"/>
              <a:t>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C4597-F9A9-A2CA-3FB9-4FB445FDA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6F526-261A-676D-1030-12F09B6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7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16" y="752884"/>
            <a:ext cx="1189073" cy="1397249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129146" y="635635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or Loss Function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A42356-0558-5AF2-9C94-0BA5130E55D3}"/>
              </a:ext>
            </a:extLst>
          </p:cNvPr>
          <p:cNvSpPr txBox="1"/>
          <p:nvPr/>
        </p:nvSpPr>
        <p:spPr>
          <a:xfrm>
            <a:off x="2114208" y="5182635"/>
            <a:ext cx="5307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inherit"/>
              </a:rPr>
              <a:t>Loss Function : 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Average error of one samples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endParaRPr lang="en-US" sz="2100" dirty="0">
              <a:latin typeface="inheri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216EFB-502A-5312-D3CC-E26A94276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377" y="5664498"/>
            <a:ext cx="5734975" cy="2975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Cost Function : Average error of all samples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C194-36B1-3B94-5EC7-9EAD21F4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F17A-E58A-8AEA-802B-C62DB2DC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FDD0-3E12-9145-7022-2B73BD19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ED9EF-D462-E28C-8B44-1766EF7A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755484"/>
            <a:ext cx="10709031" cy="33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36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Neural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ML is useful for Structural Data </a:t>
            </a:r>
          </a:p>
          <a:p>
            <a:pPr lvl="1"/>
            <a:r>
              <a:rPr lang="en-US" dirty="0"/>
              <a:t>Bedroom – Bathroom – age – area</a:t>
            </a:r>
          </a:p>
          <a:p>
            <a:r>
              <a:rPr lang="en-US" dirty="0"/>
              <a:t>Image is not Structural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D1452-7E26-CB15-13F7-9863079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3429000"/>
            <a:ext cx="2931330" cy="286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3653-078E-6496-B045-EC4A8D9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88" y="3491894"/>
            <a:ext cx="2886275" cy="286604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C258AA-C783-17C2-E05C-E9F518E9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593" y="3221079"/>
            <a:ext cx="178653" cy="331783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DE6686-517F-09A9-BAF7-734F8A3DB7D2}"/>
              </a:ext>
            </a:extLst>
          </p:cNvPr>
          <p:cNvSpPr/>
          <p:nvPr/>
        </p:nvSpPr>
        <p:spPr>
          <a:xfrm>
            <a:off x="4378863" y="4596534"/>
            <a:ext cx="457200" cy="465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67DE-3375-2DFA-8B6F-42E967A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135D-0330-97BF-0931-6E0948AC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Fukushima</a:t>
            </a:r>
          </a:p>
          <a:p>
            <a:pPr lvl="1"/>
            <a:r>
              <a:rPr lang="en-US" dirty="0"/>
              <a:t>1980 (Neurocognition)</a:t>
            </a:r>
            <a:endParaRPr lang="fa-IR" dirty="0"/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Inspired by the human brain</a:t>
            </a:r>
            <a:endParaRPr lang="en-US" dirty="0"/>
          </a:p>
          <a:p>
            <a:pPr lvl="1"/>
            <a:r>
              <a:rPr lang="en-US" dirty="0"/>
              <a:t>Don’t use fully connected layer</a:t>
            </a:r>
          </a:p>
          <a:p>
            <a:pPr lvl="1"/>
            <a:r>
              <a:rPr lang="en-US" dirty="0"/>
              <a:t>Use sparse Layer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Yann LeCun </a:t>
            </a:r>
          </a:p>
          <a:p>
            <a:pPr lvl="1"/>
            <a:r>
              <a:rPr lang="en-US" dirty="0"/>
              <a:t>1998 ( gradient base learning ) </a:t>
            </a:r>
          </a:p>
          <a:p>
            <a:pPr lvl="1"/>
            <a:r>
              <a:rPr lang="en-US" dirty="0"/>
              <a:t> Neurocognition + Back propagation | Gradian Descend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D8C35-35F2-07AE-A84D-611E263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0EF95-901A-62AC-E279-6C4D8D35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4494"/>
            <a:ext cx="3735386" cy="27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86AF-8D5B-F43E-A643-FAB7E750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so late ?  After 18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357D-EE04-F6FA-58EE-6603D08B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757"/>
            <a:ext cx="10515600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hardware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inherit"/>
              </a:rPr>
              <a:t>Not enough Knowledge (Activation Function)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inherit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inheri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7BAC-34D4-7A12-E4F0-16B2C0DF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4B401-098F-7C2D-A66C-4D58E42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3375921"/>
            <a:ext cx="5755178" cy="31629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C44CE9-B076-A54A-B4AE-6FF0F780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88" y="3832426"/>
            <a:ext cx="4285675" cy="22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095294" y="1600565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31A1-68A1-233B-7FE9-5DDE6B38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7A63-29E0-9231-0DAB-4CDD5367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28079-6823-6874-4128-CE80A7BF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29F7F-D67F-E53C-F8AC-462E6CE1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143"/>
            <a:ext cx="3486637" cy="402011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3C724D9-8536-8E15-0F1F-D8C7AF0B1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58394"/>
              </p:ext>
            </p:extLst>
          </p:nvPr>
        </p:nvGraphicFramePr>
        <p:xfrm>
          <a:off x="4701243" y="1825625"/>
          <a:ext cx="6276151" cy="380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06667" imgH="5454853" progId="">
                  <p:embed/>
                </p:oleObj>
              </mc:Choice>
              <mc:Fallback>
                <p:oleObj r:id="rId3" imgW="9006667" imgH="5454853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1243" y="1825625"/>
                        <a:ext cx="6276151" cy="380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7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F998-1A3E-F2BD-B753-809A768F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46E6-AAF8-6430-034D-6FB40A2C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https://setosa.io/ev/image-kernels/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D113-C959-6909-E099-1B6A0F33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FBFA0-78AB-BA21-7EAB-2F8586F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368"/>
            <a:ext cx="9945488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460" cy="4351338"/>
          </a:xfrm>
        </p:spPr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name CNN</a:t>
            </a:r>
            <a:r>
              <a:rPr lang="fa-IR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architecture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designed by Alex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Krizhevsky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89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56A5C-8CD6-C1BE-E83B-D3085942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1690688"/>
            <a:ext cx="11259731" cy="37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3" y="3552914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F89A4A-A49A-C659-311C-CB9078C3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70" y="198676"/>
            <a:ext cx="7080020" cy="39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0" y="2192882"/>
            <a:ext cx="6241451" cy="3988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73387-72FF-9510-1665-A76EE8E65A06}"/>
              </a:ext>
            </a:extLst>
          </p:cNvPr>
          <p:cNvSpPr txBox="1"/>
          <p:nvPr/>
        </p:nvSpPr>
        <p:spPr>
          <a:xfrm>
            <a:off x="7066625" y="5494078"/>
            <a:ext cx="384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https://affinelayer.com/pixsrv/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DD9701-1A0F-D593-4862-B5E8A0D9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27" y="0"/>
            <a:ext cx="80962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7" y="3916612"/>
            <a:ext cx="4943766" cy="28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- Reward and penalty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of LLM</a:t>
            </a:r>
          </a:p>
          <a:p>
            <a:r>
              <a:rPr lang="en-US" dirty="0"/>
              <a:t>Text to Text </a:t>
            </a:r>
          </a:p>
          <a:p>
            <a:r>
              <a:rPr lang="en-US" dirty="0"/>
              <a:t>Text To Image</a:t>
            </a:r>
          </a:p>
          <a:p>
            <a:r>
              <a:rPr lang="en-US" dirty="0"/>
              <a:t>Video Labeling </a:t>
            </a:r>
          </a:p>
          <a:p>
            <a:r>
              <a:rPr lang="en-US" dirty="0"/>
              <a:t>And 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70" y="580606"/>
            <a:ext cx="7478169" cy="300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71" y="3833914"/>
            <a:ext cx="7478169" cy="22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F8AA-ABA1-2797-97DE-3F45B714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420F-FF5D-9EF1-DE17-7C8E162D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NN has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F25D-EB99-66BC-43DB-734B595F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09503-952C-174A-2060-D6986CCB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18" y="2895300"/>
            <a:ext cx="9838592" cy="26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7512-2A41-1D28-27A0-4FFBB5F7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956A-1A44-9EF9-54C9-5F7CA1F87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7EE1C-B47A-C73E-2CA4-CABE8E28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AAF3F8-1C57-B666-2555-B4BF4CD40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64923"/>
              </p:ext>
            </p:extLst>
          </p:nvPr>
        </p:nvGraphicFramePr>
        <p:xfrm>
          <a:off x="2275262" y="1648471"/>
          <a:ext cx="7693233" cy="465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74309" imgH="2040941" progId="">
                  <p:embed/>
                </p:oleObj>
              </mc:Choice>
              <mc:Fallback>
                <p:oleObj r:id="rId2" imgW="3374309" imgH="204094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5262" y="1648471"/>
                        <a:ext cx="7693233" cy="4653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EF1119-82AA-77A7-187B-A02E481F7431}"/>
              </a:ext>
            </a:extLst>
          </p:cNvPr>
          <p:cNvSpPr txBox="1"/>
          <p:nvPr/>
        </p:nvSpPr>
        <p:spPr>
          <a:xfrm>
            <a:off x="2743200" y="6353418"/>
            <a:ext cx="464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am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explaining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the  …..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23CBD-1C82-CFC5-6EF5-2B013BCE5DE2}"/>
              </a:ext>
            </a:extLst>
          </p:cNvPr>
          <p:cNvSpPr txBox="1"/>
          <p:nvPr/>
        </p:nvSpPr>
        <p:spPr>
          <a:xfrm>
            <a:off x="3913517" y="121167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am explaining the neural network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70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7C30-628E-930F-0E9D-D4084EBE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052D-92E4-C5F3-DE30-D823810A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https://distill.pub/2021/gnn-intro/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86CC-01DF-0AD8-9DA9-6F064FF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8661A-55AD-9AC2-48F8-8F5F4AC4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49" y="2503011"/>
            <a:ext cx="7351156" cy="38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4A5B-2AA5-99F1-2A32-8A89A0D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3D80B-B80F-98FF-EE58-6FC28284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FBB4A-23E8-CAFB-3B11-FB885A39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072" y="645867"/>
            <a:ext cx="7349736" cy="52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4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FFA2-F19D-C18F-1D74-D81009C3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ttention">
            <a:hlinkClick r:id="" action="ppaction://media"/>
            <a:extLst>
              <a:ext uri="{FF2B5EF4-FFF2-40B4-BE49-F238E27FC236}">
                <a16:creationId xmlns:a16="http://schemas.microsoft.com/office/drawing/2014/main" id="{AA811C43-7B2B-6508-CE18-17A4527063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571" y="136525"/>
            <a:ext cx="11298252" cy="6219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47FE-DE6F-3E0E-68C5-B272DC93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Lima </a:t>
            </a:r>
          </a:p>
          <a:p>
            <a:r>
              <a:rPr lang="en-US" dirty="0">
                <a:hlinkClick r:id="rId2"/>
              </a:rPr>
              <a:t>Gemini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65" y="1309731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4523"/>
              </p:ext>
            </p:extLst>
          </p:nvPr>
        </p:nvGraphicFramePr>
        <p:xfrm>
          <a:off x="7510378" y="2131277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0378" y="2131277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56562"/>
              </p:ext>
            </p:extLst>
          </p:nvPr>
        </p:nvGraphicFramePr>
        <p:xfrm>
          <a:off x="9409028" y="2786119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09028" y="2786119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EA9-0F43-F34A-26B7-6CDBAD19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LLM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932-05B8-20B1-6D62-D653FA5C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</a:t>
            </a:r>
          </a:p>
          <a:p>
            <a:r>
              <a:rPr lang="en-US" dirty="0"/>
              <a:t>https://runwayml.com/research/gen-2</a:t>
            </a:r>
          </a:p>
          <a:p>
            <a:r>
              <a:rPr lang="en-US" dirty="0">
                <a:hlinkClick r:id="rId2"/>
              </a:rPr>
              <a:t>https://www.midjourney.com/home</a:t>
            </a:r>
            <a:endParaRPr lang="en-US" dirty="0"/>
          </a:p>
          <a:p>
            <a:r>
              <a:rPr lang="en-US" dirty="0">
                <a:hlinkClick r:id="rId3"/>
              </a:rPr>
              <a:t>https://lumalabs.ai/dream-machine</a:t>
            </a:r>
            <a:endParaRPr lang="en-US" dirty="0"/>
          </a:p>
          <a:p>
            <a:r>
              <a:rPr lang="en-US" dirty="0">
                <a:hlinkClick r:id="rId4"/>
              </a:rPr>
              <a:t>https://www.adobe.com/products/firefly.html#</a:t>
            </a:r>
            <a:endParaRPr lang="en-US" dirty="0"/>
          </a:p>
          <a:p>
            <a:r>
              <a:rPr lang="en-US" dirty="0"/>
              <a:t>https://www.3daistudio.com/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A67A-1DF6-CEB0-EEE6-9DF6A70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real-time object detection and image segmentation model</a:t>
            </a: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8715-7A49-425C-F422-2A3FD53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8" y="2944411"/>
            <a:ext cx="8602275" cy="231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795F-E1C5-0BD8-80D7-5DBEF87ED5D0}"/>
              </a:ext>
            </a:extLst>
          </p:cNvPr>
          <p:cNvSpPr txBox="1"/>
          <p:nvPr/>
        </p:nvSpPr>
        <p:spPr>
          <a:xfrm>
            <a:off x="957531" y="6122225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https://docs.ultralytics.com/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9" y="1181819"/>
            <a:ext cx="8104097" cy="5311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08" y="4286456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286456"/>
            <a:ext cx="2599177" cy="1987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605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792" y="2008271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150DB5-3C6B-256F-0C94-E120352C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64" y="4568156"/>
            <a:ext cx="1779671" cy="17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2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1070</Words>
  <Application>Microsoft Office PowerPoint</Application>
  <PresentationFormat>Widescreen</PresentationFormat>
  <Paragraphs>300</Paragraphs>
  <Slides>52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Aptos</vt:lpstr>
      <vt:lpstr>Aptos Display</vt:lpstr>
      <vt:lpstr>Arial</vt:lpstr>
      <vt:lpstr>Arial Black</vt:lpstr>
      <vt:lpstr>Cambria Math</vt:lpstr>
      <vt:lpstr>Google Sans</vt:lpstr>
      <vt:lpstr>inherit</vt:lpstr>
      <vt:lpstr>IRANYekan ExtraBlack</vt:lpstr>
      <vt:lpstr>Linux Libertine</vt:lpstr>
      <vt:lpstr>Roboto</vt:lpstr>
      <vt:lpstr>Office Theme</vt:lpstr>
      <vt:lpstr>Neural Network  and Machine Learning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or Loss Function  </vt:lpstr>
      <vt:lpstr>Cost Function </vt:lpstr>
      <vt:lpstr>Cost Function </vt:lpstr>
      <vt:lpstr>PowerPoint Presentation</vt:lpstr>
      <vt:lpstr>Neural network in Visual </vt:lpstr>
      <vt:lpstr>Neural Network Vs Deep Neural Network</vt:lpstr>
      <vt:lpstr>Machine Learning Vs Deep Learning</vt:lpstr>
      <vt:lpstr>Yann André LeCun</vt:lpstr>
      <vt:lpstr>Way Convolution Neural Network ?</vt:lpstr>
      <vt:lpstr>Are they different ?</vt:lpstr>
      <vt:lpstr>Birth of Convolution</vt:lpstr>
      <vt:lpstr>Way so late ?  After 18 years</vt:lpstr>
      <vt:lpstr>Deep Learning</vt:lpstr>
      <vt:lpstr>Way Convolution ?</vt:lpstr>
      <vt:lpstr>Convolution Kernel 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RNN</vt:lpstr>
      <vt:lpstr>RNN</vt:lpstr>
      <vt:lpstr>Graph Neural Network</vt:lpstr>
      <vt:lpstr>Attention </vt:lpstr>
      <vt:lpstr>PowerPoint Presentation</vt:lpstr>
      <vt:lpstr>PowerPoint Presentation</vt:lpstr>
      <vt:lpstr>LLM</vt:lpstr>
      <vt:lpstr>PowerPoint Presentation</vt:lpstr>
      <vt:lpstr>Requirements</vt:lpstr>
      <vt:lpstr>Generative and LLM Site </vt:lpstr>
      <vt:lpstr>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122</cp:revision>
  <dcterms:created xsi:type="dcterms:W3CDTF">2024-09-14T06:58:50Z</dcterms:created>
  <dcterms:modified xsi:type="dcterms:W3CDTF">2024-09-25T08:33:36Z</dcterms:modified>
</cp:coreProperties>
</file>